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476673"/>
            <a:ext cx="8856984" cy="792088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latin typeface="Times New Roman" pitchFamily="18" charset="0"/>
              </a:rPr>
              <a:t>Тема 10. Стоимостная оценка элементов проекта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4" y="1268760"/>
            <a:ext cx="8928992" cy="5256584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Оценка затрат проекта</a:t>
            </a:r>
          </a:p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Дисконтирование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discounting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	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Анализ графика реализации проекта	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 корректировки планов-графиков с учетом стоимостных параметров</a:t>
            </a:r>
          </a:p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Моделирование доходов	</a:t>
            </a:r>
          </a:p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Поток реальных денег</a:t>
            </a:r>
          </a:p>
        </p:txBody>
      </p:sp>
    </p:spTree>
    <p:extLst>
      <p:ext uri="{BB962C8B-B14F-4D97-AF65-F5344CB8AC3E}">
        <p14:creationId xmlns:p14="http://schemas.microsoft.com/office/powerpoint/2010/main" val="19632881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60648"/>
            <a:ext cx="8856984" cy="633670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Ресурсный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ресурсно-индексный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методы определения стоимости проекта направлены на прогнозирование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затрат.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Планирование затрат должно осуществляться таким образом, чтобы они могли удовлетворить потребности в финансовых ресурсах в течение всего времени осуществления проекта. Для этого составляется бюджет проекта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Бюджет проекта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это план, выраженный в количественных показателях и отражающий затраты, необходимые для достижения поставленной цели. В бюджете представлены оценочные результаты откорректированного календарного плана и стратегии осуществления проекта.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3732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Правильно составленный бюджет проекта направлен на решение двух основных задач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обеспечение такой динамики инвестиций, которая позволила бы выполнить проект в соответствии с временными и финансовыми ограничениями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снижение объема затрат и риска проекта за счет соответствующей структуры инвестиций и максимальных налоговых льгот.</a:t>
            </a:r>
          </a:p>
          <a:p>
            <a:pPr marL="0" indent="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Исходной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информацией для планирования затрат на проект являются: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сметная документация по проекту;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календарный план проекта.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95749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856984" cy="64807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Планированию затрат предшествует выполнение следующих этапов работ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на первом этапе на основании календарного плана формируется список работ, которые должны быть выполнены в каждый временной период (год, квартал, месяц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на втором этапе на основании сметной документации (локальных смет и сметных расчетов) определяется стоимость этих работ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на третьем этапе рассчитывается себестоимость работ по статьям затрат.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73338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4807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Планирование затрат при составлении бюджета проекта ведется от общего к частному, и распределение денежных средств на проект по календарным периодам осуществляется в трех уровнях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 первом уровне последовательно суммируется сметная стоимость всех работ календарного плана и строится интегральная кривая освоения денежных средств в течение всего времени осуществления проекта. При этом рассматриваются альтернативные варианты планирования затрат: при ранних сроках начала работ, при поздних сроках начала работ и усредненный наиболее вероятный вариант распределения затрат во времени.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1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593752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 втором уровне размер необходимых затрат в каждый временной период определяется путем суммирования сметной стоимости работ, которые должны быть выполнены в этот период по календарному плану.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основании полученных данных строится график, показывающий сколько средств необходимо иметь и сколько мы можем потратить в определенный временной период для выполнения всех работ, попавших в этот период. </a:t>
            </a:r>
          </a:p>
        </p:txBody>
      </p:sp>
    </p:spTree>
    <p:extLst>
      <p:ext uri="{BB962C8B-B14F-4D97-AF65-F5344CB8AC3E}">
        <p14:creationId xmlns:p14="http://schemas.microsoft.com/office/powerpoint/2010/main" val="32594929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856984" cy="6408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Третий уровень включает в себя распределение затрат во времени по каждому виду работ.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Разработка альтернативных вариантов бюджета дает возможность руководителю проекта не только выбрать наиболее целесообразный вариант, но и принимать обоснованные решения при контроле за использованием бюджета в процессе осуществления проекта.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0265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62473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Система контроля за бюджетом должна быть простой, но в то же время обеспечивать всех лиц, принимающих решения, своевременной и полной информацией.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Основными задачами бюджетного контроля являются: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получение точных оценок затрат;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распределение расходов во времени;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подтверждение затрат;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своевременность отчетности по затратам;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выявление ошибочных затрат;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подготовка отчета о финансовом состоянии проекта;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прогноз затрат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Процедура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контроля направлена на определение отклонений от плана, поэтому бюджетный контроль проекта сконцентрирован на выполнении первоначального бюджета и нахождении отклонений от него, а не на поиске экономии расходов.</a:t>
            </a:r>
          </a:p>
          <a:p>
            <a:pPr marL="0" lv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20629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55272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Контроль за расходованием финансовых средств на проект осуществляется в следующей последовательности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spcBef>
                <a:spcPts val="0"/>
              </a:spcBef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Определяются объемы выполненных работ;</a:t>
            </a:r>
          </a:p>
          <a:p>
            <a:pPr lvl="0">
              <a:spcBef>
                <a:spcPts val="0"/>
              </a:spcBef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Определяется сметная стоимость выполненных работ;</a:t>
            </a:r>
          </a:p>
          <a:p>
            <a:pPr lvl="0">
              <a:spcBef>
                <a:spcPts val="0"/>
              </a:spcBef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Сравнивается сметная стоимость выполненных работ со сметной стоимостью запланированных работ;</a:t>
            </a:r>
          </a:p>
          <a:p>
            <a:pPr lvl="0">
              <a:spcBef>
                <a:spcPts val="0"/>
              </a:spcBef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Определяются остатки сметной стоимости;</a:t>
            </a:r>
          </a:p>
          <a:p>
            <a:pPr lvl="0">
              <a:spcBef>
                <a:spcPts val="0"/>
              </a:spcBef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Определяются фактические затраты на выполненные работы;</a:t>
            </a:r>
          </a:p>
          <a:p>
            <a:pPr lvl="0">
              <a:spcBef>
                <a:spcPts val="0"/>
              </a:spcBef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Сравниваются фактические затраты со сметной стоимостью выполненных работ;</a:t>
            </a:r>
          </a:p>
          <a:p>
            <a:pPr lvl="0">
              <a:spcBef>
                <a:spcPts val="0"/>
              </a:spcBef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Определяется экономия или перерасход финансовых средств.</a:t>
            </a:r>
          </a:p>
          <a:p>
            <a:pPr marL="0" indent="0">
              <a:spcBef>
                <a:spcPts val="0"/>
              </a:spcBef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Постоянное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сравнение фактических результатов с  запланированными позволяет руководителю проекта оценить результативность выполнения проекта и установить степень соответствия первоначальному плану.</a:t>
            </a:r>
          </a:p>
          <a:p>
            <a:pPr>
              <a:spcBef>
                <a:spcPts val="0"/>
              </a:spcBef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611298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856984" cy="640871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Система бухгалтерского учета используется руководителем проекта для контроля фактического потока реальных денег (наличности), включающего изменения стоимости, расходы и приходы, счета, подлежащие оплате поставщикам и подрядчикам, и финансирование плановых потоков реальных денег. </a:t>
            </a:r>
          </a:p>
          <a:p>
            <a:pPr marL="0" indent="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Информация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получаемая из бухгалтерских счетов, используется для подготовки следующей отчетности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внутренняя отчетность для ежедневного планирования, мониторинга и контроля;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внутренняя отчетность для стратегического планирования;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внешняя отчетность для владельцев и других внешних организаций.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15967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2. Дисконтирование (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discounting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)	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5976664"/>
          </a:xfrm>
        </p:spPr>
        <p:txBody>
          <a:bodyPr>
            <a:normAutofit fontScale="92500" lnSpcReduction="10000"/>
          </a:bodyPr>
          <a:lstStyle/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 процессе принятия решения по финансированию того или иного проекта обычно устанавливаются финансовые нормы прибыли проектов. Для того, чтобы можно было принять проект, он должен обеспечивать соответствую­щую норму доходности. Эти нормы служат как бы барьером, который про­екты должны преодолеть, чтобы их можно было профинансировать. Ставка дисконтирования – это термин, который в сущности означает то же самое.</a:t>
            </a:r>
            <a:endParaRPr lang="ru-RU" sz="24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8031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73742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1. Оценка затрат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проекта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476672"/>
            <a:ext cx="9036496" cy="61206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ходе проекта для оценки затрат составляется и анализируется не менее четырех видов смет с возрастающей степенью точности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предварительная (на стадии исследования инвестиционных возможностей), имеющая целью оценить жизнеспособность проекта. Допустимая погрешность оценки составляет 25-40%;</a:t>
            </a:r>
          </a:p>
          <a:p>
            <a:pPr lvl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первичная или факторная (на стадии разработки ТЭО), имеющая целью сравнить планируемые затраты с бюджетными ограничениями. Допустимая погрешность оценки составляет 15-25%;</a:t>
            </a:r>
          </a:p>
          <a:p>
            <a:pPr lvl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приближенная (на начальной стадии рабочего проектирования), предназначенная для подготовки плана финансирования проекта. Допустимая точность оценки составляет 10-15%;</a:t>
            </a:r>
          </a:p>
          <a:p>
            <a:pPr lvl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окончательная (где-то в середине цикла разработки рабочего проекта), предназначенная для подготовки и проведения торгов. Допустимая погрешность оценки составляет 5-6%.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730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04664"/>
            <a:ext cx="8784976" cy="57214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Смета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представляет собой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комплекс расчетов для определения размера затрат на проект.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то же время смета — это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инструмент управления, который используется менеджером в процессе реализации проекта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Смета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имеет двойное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значение: это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документ, определяющий стоимость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проекта; это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инструмент для контроля и анализа расхода денежных средств на проект.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4965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0095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На основании сметы определяется объем капитальных вложений, включающих затраты на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  <a:p>
            <a:pPr lvl="0"/>
            <a:r>
              <a:rPr lang="ru-RU" dirty="0"/>
              <a:t>проектные работы; </a:t>
            </a:r>
          </a:p>
          <a:p>
            <a:pPr lvl="0"/>
            <a:r>
              <a:rPr lang="ru-RU" dirty="0"/>
              <a:t>приобретение оборудования, необходимого для осуществления проекта; </a:t>
            </a:r>
          </a:p>
          <a:p>
            <a:pPr lvl="0"/>
            <a:r>
              <a:rPr lang="ru-RU" dirty="0"/>
              <a:t>работы по монтажу этого оборудования;</a:t>
            </a:r>
          </a:p>
          <a:p>
            <a:pPr lvl="0"/>
            <a:r>
              <a:rPr lang="ru-RU" dirty="0"/>
              <a:t>осуществление технического и авторского надзора; </a:t>
            </a:r>
          </a:p>
          <a:p>
            <a:pPr lvl="0"/>
            <a:r>
              <a:rPr lang="ru-RU" dirty="0"/>
              <a:t>разработка проектной документации 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1874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40871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3300" i="1" dirty="0">
                <a:latin typeface="Times New Roman" pitchFamily="18" charset="0"/>
                <a:cs typeface="Times New Roman" pitchFamily="18" charset="0"/>
              </a:rPr>
              <a:t>Сводный сметный расчет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является основным документом, определяющим стоимость проектных работ. Составляется он на основе объектных и локальных смет, а также сметных расчетов на дополнительные затраты, не учтенные в объектных и локальных сметах.</a:t>
            </a:r>
          </a:p>
          <a:p>
            <a:pPr marL="0" indent="0">
              <a:buNone/>
            </a:pP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Сводный 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сметный расчет включает 8 основных разделов:</a:t>
            </a:r>
          </a:p>
          <a:p>
            <a:pPr lvl="0"/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Подготовка “территории” проекта;</a:t>
            </a:r>
          </a:p>
          <a:p>
            <a:pPr lvl="0"/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Основные объекты проекта;</a:t>
            </a:r>
          </a:p>
          <a:p>
            <a:pPr lvl="0"/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Вспомогательные объекты;</a:t>
            </a:r>
          </a:p>
          <a:p>
            <a:pPr lvl="0"/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Объекты инфраструктуры;</a:t>
            </a:r>
          </a:p>
          <a:p>
            <a:pPr lvl="0"/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Прочие работы и затраты;</a:t>
            </a:r>
          </a:p>
          <a:p>
            <a:pPr lvl="0"/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Технический и авторский надзор за проектом;</a:t>
            </a:r>
          </a:p>
          <a:p>
            <a:pPr lvl="0"/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Подготовка эксплуатационных кадров;</a:t>
            </a:r>
          </a:p>
          <a:p>
            <a:pPr lvl="0"/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Проектные и изыскательские работы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сводном сметном расчете отдельной строкой предусматривается резерв средств на непредвиденные работы и затраты.</a:t>
            </a:r>
          </a:p>
          <a:p>
            <a:pPr marL="0" lv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9773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 определении сметной стоимости ресурсным методом составляется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локальный ресурсный сметный расчет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(локальная смета).</a:t>
            </a:r>
          </a:p>
          <a:p>
            <a:pPr marL="0" indent="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локальном ресурсном сметном расчете выделяются следующие ресурсные показатели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трудоемкость работ (в чел. часах) для определения основной заработной платы рабочих, выполняющих работы и обслуживающих оборудование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время использования оборудования (в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часах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расход материалов в принятых физических единицах измерениях и расход ресурсов на транспортировку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Стоимость ресурсов при этом определяется по текущим или прогнозируемым ценам.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1569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Сметная стоимость проектных работ представляет собой общую сумму капитальных вложений, поэтому все затраты в ней группируются в соответствии со структурой капитальных вложений.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Сметная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стоимость проекта представляет собой сумму прямых затрат, накладных расходов и сметной прибыли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=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Спрз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Снакл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Сспр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               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где  С — сметная стоимость проекта;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—  прямые затраты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  —   накладные расходы;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Сспр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 —   сметная прибыль.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2906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85000" lnSpcReduction="20000"/>
          </a:bodyPr>
          <a:lstStyle/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Прямые затраты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непосредственно связаны с осуществлением проекта и включают: основную заработную плату рабочих; стоимость материалов; расходы по эксплуатации оборудования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Накладные расходы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предназначенные для организации, управления и обслуживания проекта отражают затраты на создание необходимых условий для нормального осуществления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проекта.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Сметная прибыль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— это сумма средств, необходимых для покрытия отдельных (общих) расходов подрядчика, не относимых на себестоимость работ. Сметная прибыль включает: расходы на уплату налога на прибыль, затраты на развитие производства, на материальное стимулирование работников и на развитие социальной сферы.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84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8072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Для определения сметной стоимости применяются три метода: базисно-компенсационный, ресурсный, ресурсно-индексный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/>
              <a:t>Базисно-компенсационный</a:t>
            </a:r>
            <a:r>
              <a:rPr lang="ru-RU" dirty="0"/>
              <a:t> метод определения </a:t>
            </a:r>
            <a:r>
              <a:rPr lang="ru-RU" dirty="0" smtClean="0"/>
              <a:t>стоимости проекта </a:t>
            </a:r>
            <a:r>
              <a:rPr lang="ru-RU" dirty="0"/>
              <a:t>представляет собой составление сметной документации с использованием имеющихся сметных норм. Стоимость проекта при этом методе формируется исходя из фактических затрат и полностью может быть определена только после завершения проекта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При этом методе стоимость определяется в два этапа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endParaRPr lang="ru-RU" dirty="0"/>
          </a:p>
          <a:p>
            <a:pPr lvl="0"/>
            <a:r>
              <a:rPr lang="ru-RU" dirty="0"/>
              <a:t>на первом этапе (стадия проектирования) — в базисном уровне с ориентировочным прогнозом удорожания базисной стоимости в связи с ожидаемыми инфляционными процессами</a:t>
            </a:r>
            <a:r>
              <a:rPr lang="ru-RU" dirty="0" smtClean="0"/>
              <a:t>;</a:t>
            </a:r>
          </a:p>
          <a:p>
            <a:pPr lvl="0"/>
            <a:endParaRPr lang="ru-RU" dirty="0"/>
          </a:p>
          <a:p>
            <a:pPr lvl="0"/>
            <a:r>
              <a:rPr lang="ru-RU" dirty="0"/>
              <a:t>на втором этапе (в процессе реализации проекта) — при оплате работ, услуг, оборудования и др. производится расчет дополнительных затрат, вызванных реальными изменениями цен и тарифов по отношению к определенным на первом этапе</a:t>
            </a:r>
            <a:r>
              <a:rPr lang="ru-RU" dirty="0" smtClean="0"/>
              <a:t>.</a:t>
            </a:r>
          </a:p>
          <a:p>
            <a:pPr lvl="0"/>
            <a:endParaRPr lang="ru-RU" dirty="0"/>
          </a:p>
          <a:p>
            <a:pPr marL="0" indent="0">
              <a:buNone/>
            </a:pPr>
            <a:r>
              <a:rPr lang="ru-RU" dirty="0"/>
              <a:t>Итоговая стоимость проекта складывается из ее базисного уровня и всех дополнительных затрат, вызванных повышением цен и тарифов на применяемые ресурсы.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61593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1418</Words>
  <Application>Microsoft Office PowerPoint</Application>
  <PresentationFormat>Экран (4:3)</PresentationFormat>
  <Paragraphs>134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Тема 10. Стоимостная оценка элементов проекта  </vt:lpstr>
      <vt:lpstr>1. Оценка затрат проекта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Дисконтирование (discounting)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10. Стоимостная оценка элементов проекта  </dc:title>
  <dc:creator>Светлана Лёвушкина</dc:creator>
  <cp:lastModifiedBy>Home</cp:lastModifiedBy>
  <cp:revision>16</cp:revision>
  <dcterms:created xsi:type="dcterms:W3CDTF">2017-10-10T17:38:04Z</dcterms:created>
  <dcterms:modified xsi:type="dcterms:W3CDTF">2017-10-11T08:08:10Z</dcterms:modified>
</cp:coreProperties>
</file>